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5"/>
  </p:notesMasterIdLst>
  <p:sldIdLst>
    <p:sldId id="256" r:id="rId2"/>
    <p:sldId id="257" r:id="rId3"/>
    <p:sldId id="258" r:id="rId4"/>
    <p:sldId id="259" r:id="rId5"/>
    <p:sldId id="260" r:id="rId6"/>
    <p:sldId id="269" r:id="rId7"/>
    <p:sldId id="262" r:id="rId8"/>
    <p:sldId id="264" r:id="rId9"/>
    <p:sldId id="263" r:id="rId10"/>
    <p:sldId id="265" r:id="rId11"/>
    <p:sldId id="266" r:id="rId12"/>
    <p:sldId id="268" r:id="rId13"/>
    <p:sldId id="267"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20"/>
    <p:restoredTop sz="61538" autoAdjust="0"/>
  </p:normalViewPr>
  <p:slideViewPr>
    <p:cSldViewPr>
      <p:cViewPr>
        <p:scale>
          <a:sx n="97" d="100"/>
          <a:sy n="97" d="100"/>
        </p:scale>
        <p:origin x="-114" y="-72"/>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52F68B4-10EA-4955-95DC-D78ED28F2E30}" type="datetimeFigureOut">
              <a:rPr lang="en-US" smtClean="0"/>
              <a:pPr/>
              <a:t>04/07/2011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0E7EE2-AA3F-48D0-A702-B11A1880CF2F}" type="slidenum">
              <a:rPr lang="en-US" smtClean="0"/>
              <a:pPr/>
              <a:t>‹#›</a:t>
            </a:fld>
            <a:endParaRPr lang="en-US"/>
          </a:p>
        </p:txBody>
      </p:sp>
    </p:spTree>
    <p:extLst>
      <p:ext uri="{BB962C8B-B14F-4D97-AF65-F5344CB8AC3E}">
        <p14:creationId xmlns:p14="http://schemas.microsoft.com/office/powerpoint/2010/main" val="40398367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A0E7EE2-AA3F-48D0-A702-B11A1880CF2F}"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971ABC8-8B1F-4079-9F22-063543E1D7CD}" type="datetime1">
              <a:rPr lang="en-US" smtClean="0"/>
              <a:t>04/07/2011</a:t>
            </a:fld>
            <a:endParaRPr lang="en-US"/>
          </a:p>
        </p:txBody>
      </p:sp>
      <p:sp>
        <p:nvSpPr>
          <p:cNvPr id="5" name="Footer Placeholder 4"/>
          <p:cNvSpPr>
            <a:spLocks noGrp="1"/>
          </p:cNvSpPr>
          <p:nvPr>
            <p:ph type="ftr" sz="quarter" idx="11"/>
          </p:nvPr>
        </p:nvSpPr>
        <p:spPr/>
        <p:txBody>
          <a:bodyPr/>
          <a:lstStyle/>
          <a:p>
            <a:r>
              <a:rPr lang="en-US" smtClean="0"/>
              <a:t>April 2, 2011</a:t>
            </a:r>
            <a:endParaRPr lang="en-US"/>
          </a:p>
        </p:txBody>
      </p:sp>
      <p:sp>
        <p:nvSpPr>
          <p:cNvPr id="6" name="Slide Number Placeholder 5"/>
          <p:cNvSpPr>
            <a:spLocks noGrp="1"/>
          </p:cNvSpPr>
          <p:nvPr>
            <p:ph type="sldNum" sz="quarter" idx="12"/>
          </p:nvPr>
        </p:nvSpPr>
        <p:spPr/>
        <p:txBody>
          <a:bodyPr/>
          <a:lstStyle/>
          <a:p>
            <a:fld id="{732A0ED3-A070-4B9E-9266-01AF1AFC308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B97A6F-8624-402C-8EE8-D556ABE91E5A}" type="datetime1">
              <a:rPr lang="en-US" smtClean="0"/>
              <a:t>04/07/2011</a:t>
            </a:fld>
            <a:endParaRPr lang="en-US"/>
          </a:p>
        </p:txBody>
      </p:sp>
      <p:sp>
        <p:nvSpPr>
          <p:cNvPr id="5" name="Footer Placeholder 4"/>
          <p:cNvSpPr>
            <a:spLocks noGrp="1"/>
          </p:cNvSpPr>
          <p:nvPr>
            <p:ph type="ftr" sz="quarter" idx="11"/>
          </p:nvPr>
        </p:nvSpPr>
        <p:spPr/>
        <p:txBody>
          <a:bodyPr/>
          <a:lstStyle/>
          <a:p>
            <a:r>
              <a:rPr lang="en-US" smtClean="0"/>
              <a:t>April 2, 2011</a:t>
            </a:r>
            <a:endParaRPr lang="en-US"/>
          </a:p>
        </p:txBody>
      </p:sp>
      <p:sp>
        <p:nvSpPr>
          <p:cNvPr id="6" name="Slide Number Placeholder 5"/>
          <p:cNvSpPr>
            <a:spLocks noGrp="1"/>
          </p:cNvSpPr>
          <p:nvPr>
            <p:ph type="sldNum" sz="quarter" idx="12"/>
          </p:nvPr>
        </p:nvSpPr>
        <p:spPr/>
        <p:txBody>
          <a:bodyPr/>
          <a:lstStyle/>
          <a:p>
            <a:fld id="{732A0ED3-A070-4B9E-9266-01AF1AFC308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D0A3FE2-99C6-4C1C-A6CC-7C2D45DFDE58}" type="datetime1">
              <a:rPr lang="en-US" smtClean="0"/>
              <a:t>04/07/2011</a:t>
            </a:fld>
            <a:endParaRPr lang="en-US"/>
          </a:p>
        </p:txBody>
      </p:sp>
      <p:sp>
        <p:nvSpPr>
          <p:cNvPr id="5" name="Footer Placeholder 4"/>
          <p:cNvSpPr>
            <a:spLocks noGrp="1"/>
          </p:cNvSpPr>
          <p:nvPr>
            <p:ph type="ftr" sz="quarter" idx="11"/>
          </p:nvPr>
        </p:nvSpPr>
        <p:spPr/>
        <p:txBody>
          <a:bodyPr/>
          <a:lstStyle/>
          <a:p>
            <a:r>
              <a:rPr lang="en-US" smtClean="0"/>
              <a:t>April 2, 2011</a:t>
            </a:r>
            <a:endParaRPr lang="en-US"/>
          </a:p>
        </p:txBody>
      </p:sp>
      <p:sp>
        <p:nvSpPr>
          <p:cNvPr id="6" name="Slide Number Placeholder 5"/>
          <p:cNvSpPr>
            <a:spLocks noGrp="1"/>
          </p:cNvSpPr>
          <p:nvPr>
            <p:ph type="sldNum" sz="quarter" idx="12"/>
          </p:nvPr>
        </p:nvSpPr>
        <p:spPr/>
        <p:txBody>
          <a:bodyPr/>
          <a:lstStyle/>
          <a:p>
            <a:fld id="{732A0ED3-A070-4B9E-9266-01AF1AFC308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074E1B7-4727-4FDB-9C15-80800F28C156}" type="datetime1">
              <a:rPr lang="en-US" smtClean="0"/>
              <a:t>04/07/2011</a:t>
            </a:fld>
            <a:endParaRPr lang="en-US"/>
          </a:p>
        </p:txBody>
      </p:sp>
      <p:sp>
        <p:nvSpPr>
          <p:cNvPr id="5" name="Footer Placeholder 4"/>
          <p:cNvSpPr>
            <a:spLocks noGrp="1"/>
          </p:cNvSpPr>
          <p:nvPr>
            <p:ph type="ftr" sz="quarter" idx="11"/>
          </p:nvPr>
        </p:nvSpPr>
        <p:spPr/>
        <p:txBody>
          <a:bodyPr/>
          <a:lstStyle/>
          <a:p>
            <a:r>
              <a:rPr lang="en-US" smtClean="0"/>
              <a:t>April 2, 2011</a:t>
            </a:r>
            <a:endParaRPr lang="en-US"/>
          </a:p>
        </p:txBody>
      </p:sp>
      <p:sp>
        <p:nvSpPr>
          <p:cNvPr id="6" name="Slide Number Placeholder 5"/>
          <p:cNvSpPr>
            <a:spLocks noGrp="1"/>
          </p:cNvSpPr>
          <p:nvPr>
            <p:ph type="sldNum" sz="quarter" idx="12"/>
          </p:nvPr>
        </p:nvSpPr>
        <p:spPr/>
        <p:txBody>
          <a:bodyPr/>
          <a:lstStyle/>
          <a:p>
            <a:fld id="{732A0ED3-A070-4B9E-9266-01AF1AFC308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11B9CCB9-82AA-4DDB-8E33-ED736F631468}" type="datetime1">
              <a:rPr lang="en-US" smtClean="0"/>
              <a:t>04/07/2011</a:t>
            </a:fld>
            <a:endParaRPr lang="en-US"/>
          </a:p>
        </p:txBody>
      </p:sp>
      <p:sp>
        <p:nvSpPr>
          <p:cNvPr id="5" name="Footer Placeholder 4"/>
          <p:cNvSpPr>
            <a:spLocks noGrp="1"/>
          </p:cNvSpPr>
          <p:nvPr>
            <p:ph type="ftr" sz="quarter" idx="11"/>
          </p:nvPr>
        </p:nvSpPr>
        <p:spPr/>
        <p:txBody>
          <a:bodyPr/>
          <a:lstStyle/>
          <a:p>
            <a:r>
              <a:rPr lang="en-US" smtClean="0"/>
              <a:t>April 2, 2011</a:t>
            </a:r>
            <a:endParaRPr lang="en-US"/>
          </a:p>
        </p:txBody>
      </p:sp>
      <p:sp>
        <p:nvSpPr>
          <p:cNvPr id="6" name="Slide Number Placeholder 5"/>
          <p:cNvSpPr>
            <a:spLocks noGrp="1"/>
          </p:cNvSpPr>
          <p:nvPr>
            <p:ph type="sldNum" sz="quarter" idx="12"/>
          </p:nvPr>
        </p:nvSpPr>
        <p:spPr/>
        <p:txBody>
          <a:bodyPr/>
          <a:lstStyle/>
          <a:p>
            <a:fld id="{732A0ED3-A070-4B9E-9266-01AF1AFC308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736C918-1674-47DD-B3F6-7D8498DEBF9D}" type="datetime1">
              <a:rPr lang="en-US" smtClean="0"/>
              <a:t>04/07/2011</a:t>
            </a:fld>
            <a:endParaRPr lang="en-US"/>
          </a:p>
        </p:txBody>
      </p:sp>
      <p:sp>
        <p:nvSpPr>
          <p:cNvPr id="6" name="Footer Placeholder 5"/>
          <p:cNvSpPr>
            <a:spLocks noGrp="1"/>
          </p:cNvSpPr>
          <p:nvPr>
            <p:ph type="ftr" sz="quarter" idx="11"/>
          </p:nvPr>
        </p:nvSpPr>
        <p:spPr/>
        <p:txBody>
          <a:bodyPr/>
          <a:lstStyle/>
          <a:p>
            <a:r>
              <a:rPr lang="en-US" smtClean="0"/>
              <a:t>April 2, 2011</a:t>
            </a:r>
            <a:endParaRPr lang="en-US"/>
          </a:p>
        </p:txBody>
      </p:sp>
      <p:sp>
        <p:nvSpPr>
          <p:cNvPr id="7" name="Slide Number Placeholder 6"/>
          <p:cNvSpPr>
            <a:spLocks noGrp="1"/>
          </p:cNvSpPr>
          <p:nvPr>
            <p:ph type="sldNum" sz="quarter" idx="12"/>
          </p:nvPr>
        </p:nvSpPr>
        <p:spPr/>
        <p:txBody>
          <a:bodyPr/>
          <a:lstStyle/>
          <a:p>
            <a:fld id="{732A0ED3-A070-4B9E-9266-01AF1AFC3083}" type="slidenum">
              <a:rPr lang="en-US" smtClean="0"/>
              <a:pPr/>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AA1C929-AE90-4513-B054-1E0FE1C8E3C5}" type="datetime1">
              <a:rPr lang="en-US" smtClean="0"/>
              <a:t>04/07/2011</a:t>
            </a:fld>
            <a:endParaRPr lang="en-US"/>
          </a:p>
        </p:txBody>
      </p:sp>
      <p:sp>
        <p:nvSpPr>
          <p:cNvPr id="8" name="Footer Placeholder 7"/>
          <p:cNvSpPr>
            <a:spLocks noGrp="1"/>
          </p:cNvSpPr>
          <p:nvPr>
            <p:ph type="ftr" sz="quarter" idx="11"/>
          </p:nvPr>
        </p:nvSpPr>
        <p:spPr/>
        <p:txBody>
          <a:bodyPr/>
          <a:lstStyle/>
          <a:p>
            <a:r>
              <a:rPr lang="en-US" smtClean="0"/>
              <a:t>April 2, 2011</a:t>
            </a:r>
            <a:endParaRPr lang="en-US"/>
          </a:p>
        </p:txBody>
      </p:sp>
      <p:sp>
        <p:nvSpPr>
          <p:cNvPr id="9" name="Slide Number Placeholder 8"/>
          <p:cNvSpPr>
            <a:spLocks noGrp="1"/>
          </p:cNvSpPr>
          <p:nvPr>
            <p:ph type="sldNum" sz="quarter" idx="12"/>
          </p:nvPr>
        </p:nvSpPr>
        <p:spPr/>
        <p:txBody>
          <a:bodyPr/>
          <a:lstStyle/>
          <a:p>
            <a:fld id="{732A0ED3-A070-4B9E-9266-01AF1AFC308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A16F396-1DAA-4603-8D18-36B4083F87DB}" type="datetime1">
              <a:rPr lang="en-US" smtClean="0"/>
              <a:t>04/07/2011</a:t>
            </a:fld>
            <a:endParaRPr lang="en-US"/>
          </a:p>
        </p:txBody>
      </p:sp>
      <p:sp>
        <p:nvSpPr>
          <p:cNvPr id="4" name="Footer Placeholder 3"/>
          <p:cNvSpPr>
            <a:spLocks noGrp="1"/>
          </p:cNvSpPr>
          <p:nvPr>
            <p:ph type="ftr" sz="quarter" idx="11"/>
          </p:nvPr>
        </p:nvSpPr>
        <p:spPr/>
        <p:txBody>
          <a:bodyPr/>
          <a:lstStyle/>
          <a:p>
            <a:r>
              <a:rPr lang="en-US" smtClean="0"/>
              <a:t>April 2, 2011</a:t>
            </a:r>
            <a:endParaRPr lang="en-US"/>
          </a:p>
        </p:txBody>
      </p:sp>
      <p:sp>
        <p:nvSpPr>
          <p:cNvPr id="5" name="Slide Number Placeholder 4"/>
          <p:cNvSpPr>
            <a:spLocks noGrp="1"/>
          </p:cNvSpPr>
          <p:nvPr>
            <p:ph type="sldNum" sz="quarter" idx="12"/>
          </p:nvPr>
        </p:nvSpPr>
        <p:spPr/>
        <p:txBody>
          <a:bodyPr/>
          <a:lstStyle/>
          <a:p>
            <a:fld id="{732A0ED3-A070-4B9E-9266-01AF1AFC308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B0C2AD6-CE7E-43B1-9FAF-E159A9BB5890}" type="datetime1">
              <a:rPr lang="en-US" smtClean="0"/>
              <a:t>04/07/2011</a:t>
            </a:fld>
            <a:endParaRPr lang="en-US"/>
          </a:p>
        </p:txBody>
      </p:sp>
      <p:sp>
        <p:nvSpPr>
          <p:cNvPr id="3" name="Footer Placeholder 2"/>
          <p:cNvSpPr>
            <a:spLocks noGrp="1"/>
          </p:cNvSpPr>
          <p:nvPr>
            <p:ph type="ftr" sz="quarter" idx="11"/>
          </p:nvPr>
        </p:nvSpPr>
        <p:spPr/>
        <p:txBody>
          <a:bodyPr/>
          <a:lstStyle/>
          <a:p>
            <a:r>
              <a:rPr lang="en-US" smtClean="0"/>
              <a:t>April 2, 2011</a:t>
            </a:r>
            <a:endParaRPr lang="en-US"/>
          </a:p>
        </p:txBody>
      </p:sp>
      <p:sp>
        <p:nvSpPr>
          <p:cNvPr id="4" name="Slide Number Placeholder 3"/>
          <p:cNvSpPr>
            <a:spLocks noGrp="1"/>
          </p:cNvSpPr>
          <p:nvPr>
            <p:ph type="sldNum" sz="quarter" idx="12"/>
          </p:nvPr>
        </p:nvSpPr>
        <p:spPr/>
        <p:txBody>
          <a:bodyPr/>
          <a:lstStyle/>
          <a:p>
            <a:fld id="{732A0ED3-A070-4B9E-9266-01AF1AFC308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1D2B684C-B75A-422D-91AC-823BC605AECC}" type="datetime1">
              <a:rPr lang="en-US" smtClean="0"/>
              <a:t>04/07/2011</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r>
              <a:rPr lang="en-US" smtClean="0"/>
              <a:t>April 2, 2011</a:t>
            </a:r>
            <a:endParaRPr lang="en-US"/>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732A0ED3-A070-4B9E-9266-01AF1AFC308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437EF5F-48A9-4970-A855-815133D8826E}" type="datetime1">
              <a:rPr lang="en-US" smtClean="0"/>
              <a:t>04/07/2011</a:t>
            </a:fld>
            <a:endParaRPr lang="en-US"/>
          </a:p>
        </p:txBody>
      </p:sp>
      <p:sp>
        <p:nvSpPr>
          <p:cNvPr id="6" name="Footer Placeholder 5"/>
          <p:cNvSpPr>
            <a:spLocks noGrp="1"/>
          </p:cNvSpPr>
          <p:nvPr>
            <p:ph type="ftr" sz="quarter" idx="11"/>
          </p:nvPr>
        </p:nvSpPr>
        <p:spPr/>
        <p:txBody>
          <a:bodyPr/>
          <a:lstStyle/>
          <a:p>
            <a:r>
              <a:rPr lang="en-US" smtClean="0"/>
              <a:t>April 2, 2011</a:t>
            </a:r>
            <a:endParaRPr lang="en-US"/>
          </a:p>
        </p:txBody>
      </p:sp>
      <p:sp>
        <p:nvSpPr>
          <p:cNvPr id="7" name="Slide Number Placeholder 6"/>
          <p:cNvSpPr>
            <a:spLocks noGrp="1"/>
          </p:cNvSpPr>
          <p:nvPr>
            <p:ph type="sldNum" sz="quarter" idx="12"/>
          </p:nvPr>
        </p:nvSpPr>
        <p:spPr/>
        <p:txBody>
          <a:bodyPr/>
          <a:lstStyle/>
          <a:p>
            <a:fld id="{732A0ED3-A070-4B9E-9266-01AF1AFC308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CBAD7A78-172A-4D9B-91E7-58B0A3035629}" type="datetime1">
              <a:rPr lang="en-US" smtClean="0"/>
              <a:t>04/07/2011</a:t>
            </a:fld>
            <a:endParaRPr lang="en-US"/>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r>
              <a:rPr lang="en-US" smtClean="0"/>
              <a:t>April 2, 2011</a:t>
            </a:r>
            <a:endParaRPr lang="en-US"/>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732A0ED3-A070-4B9E-9266-01AF1AFC308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futureeducators.org/" TargetMode="External"/><Relationship Id="rId2" Type="http://schemas.openxmlformats.org/officeDocument/2006/relationships/hyperlink" Target="http://doe.sd.gov/octe/ctso.asp" TargetMode="External"/><Relationship Id="rId1" Type="http://schemas.openxmlformats.org/officeDocument/2006/relationships/slideLayout" Target="../slideLayouts/slideLayout4.xml"/><Relationship Id="rId4" Type="http://schemas.openxmlformats.org/officeDocument/2006/relationships/image" Target="../media/image3.tiff"/></Relationships>
</file>

<file path=ppt/slides/_rels/slide13.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hyperlink" Target="mailto:Debra.wenzel@state.sd.gov" TargetMode="Externa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19140000">
            <a:off x="445924" y="1256792"/>
            <a:ext cx="5648623" cy="1297523"/>
          </a:xfrm>
        </p:spPr>
        <p:txBody>
          <a:bodyPr/>
          <a:lstStyle/>
          <a:p>
            <a:r>
              <a:rPr lang="en-US" dirty="0" smtClean="0"/>
              <a:t>Future educators association</a:t>
            </a:r>
            <a:endParaRPr lang="en-US" dirty="0"/>
          </a:p>
        </p:txBody>
      </p:sp>
      <p:sp>
        <p:nvSpPr>
          <p:cNvPr id="3" name="Subtitle 2"/>
          <p:cNvSpPr>
            <a:spLocks noGrp="1"/>
          </p:cNvSpPr>
          <p:nvPr>
            <p:ph type="subTitle" idx="1"/>
          </p:nvPr>
        </p:nvSpPr>
        <p:spPr>
          <a:xfrm rot="19140000">
            <a:off x="1084901" y="2130241"/>
            <a:ext cx="6511131" cy="717567"/>
          </a:xfrm>
        </p:spPr>
        <p:txBody>
          <a:bodyPr>
            <a:normAutofit fontScale="85000" lnSpcReduction="20000"/>
          </a:bodyPr>
          <a:lstStyle/>
          <a:p>
            <a:r>
              <a:rPr lang="en-US" dirty="0" smtClean="0"/>
              <a:t>SNEA conference presentation</a:t>
            </a:r>
          </a:p>
          <a:p>
            <a:r>
              <a:rPr lang="en-US" dirty="0" smtClean="0"/>
              <a:t>Brookings SD </a:t>
            </a:r>
          </a:p>
          <a:p>
            <a:r>
              <a:rPr lang="en-US" dirty="0" smtClean="0"/>
              <a:t>April 2, 2011</a:t>
            </a:r>
          </a:p>
          <a:p>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29400" y="5562600"/>
            <a:ext cx="1828800" cy="725424"/>
          </a:xfrm>
          <a:prstGeom prst="rect">
            <a:avLst/>
          </a:prstGeom>
        </p:spPr>
      </p:pic>
    </p:spTree>
    <p:extLst>
      <p:ext uri="{BB962C8B-B14F-4D97-AF65-F5344CB8AC3E}">
        <p14:creationId xmlns:p14="http://schemas.microsoft.com/office/powerpoint/2010/main" val="34966600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Cost…</a:t>
            </a:r>
            <a:endParaRPr lang="en-US" dirty="0"/>
          </a:p>
        </p:txBody>
      </p:sp>
      <p:sp>
        <p:nvSpPr>
          <p:cNvPr id="3" name="Content Placeholder 2"/>
          <p:cNvSpPr>
            <a:spLocks noGrp="1"/>
          </p:cNvSpPr>
          <p:nvPr>
            <p:ph idx="1"/>
          </p:nvPr>
        </p:nvSpPr>
        <p:spPr/>
        <p:txBody>
          <a:bodyPr>
            <a:normAutofit/>
          </a:bodyPr>
          <a:lstStyle/>
          <a:p>
            <a:pPr>
              <a:buAutoNum type="arabicPeriod"/>
            </a:pPr>
            <a:r>
              <a:rPr lang="en-US" sz="2400" b="0" dirty="0" smtClean="0"/>
              <a:t>Local “New” chapter  fee of $125 for starter kit from National </a:t>
            </a:r>
            <a:r>
              <a:rPr lang="en-US" sz="2400" b="0" dirty="0" err="1" smtClean="0"/>
              <a:t>FEA</a:t>
            </a:r>
            <a:r>
              <a:rPr lang="en-US" sz="2400" b="0" dirty="0" smtClean="0"/>
              <a:t> office</a:t>
            </a:r>
          </a:p>
          <a:p>
            <a:pPr>
              <a:buAutoNum type="arabicPeriod"/>
            </a:pPr>
            <a:r>
              <a:rPr lang="en-US" sz="2400" b="0" dirty="0" smtClean="0"/>
              <a:t>Dues – National $8.00 and State $4.00</a:t>
            </a:r>
          </a:p>
          <a:p>
            <a:pPr>
              <a:buAutoNum type="arabicPeriod"/>
            </a:pPr>
            <a:r>
              <a:rPr lang="en-US" sz="2400" b="0" dirty="0" smtClean="0"/>
              <a:t>State competition format in design development, looking for feedback as we transition to fit with the National timeline. National Timeline will be changing in </a:t>
            </a:r>
            <a:r>
              <a:rPr lang="en-US" sz="2400" b="0" dirty="0" err="1" smtClean="0"/>
              <a:t>SY</a:t>
            </a:r>
            <a:r>
              <a:rPr lang="en-US" sz="2400" b="0" dirty="0" smtClean="0"/>
              <a:t> 2011-2012 and will be easier to plan state events in </a:t>
            </a:r>
            <a:r>
              <a:rPr lang="en-US" sz="2400" b="0" dirty="0" err="1" smtClean="0"/>
              <a:t>SY</a:t>
            </a:r>
            <a:r>
              <a:rPr lang="en-US" sz="2400" b="0" dirty="0" smtClean="0"/>
              <a:t> 2012-2013</a:t>
            </a:r>
            <a:endParaRPr lang="en-US" sz="2400" b="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29400" y="5562600"/>
            <a:ext cx="1828800" cy="725424"/>
          </a:xfrm>
          <a:prstGeom prst="rect">
            <a:avLst/>
          </a:prstGeom>
        </p:spPr>
      </p:pic>
      <p:sp>
        <p:nvSpPr>
          <p:cNvPr id="5" name="Footer Placeholder 4"/>
          <p:cNvSpPr>
            <a:spLocks noGrp="1"/>
          </p:cNvSpPr>
          <p:nvPr>
            <p:ph type="ftr" sz="quarter" idx="11"/>
          </p:nvPr>
        </p:nvSpPr>
        <p:spPr/>
        <p:txBody>
          <a:bodyPr/>
          <a:lstStyle/>
          <a:p>
            <a:r>
              <a:rPr lang="en-US" smtClean="0"/>
              <a:t>April 2, 2011</a:t>
            </a: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Courses to support Future educators</a:t>
            </a:r>
            <a:endParaRPr lang="en-US" dirty="0"/>
          </a:p>
        </p:txBody>
      </p:sp>
      <p:sp>
        <p:nvSpPr>
          <p:cNvPr id="3" name="Content Placeholder 2"/>
          <p:cNvSpPr>
            <a:spLocks noGrp="1"/>
          </p:cNvSpPr>
          <p:nvPr>
            <p:ph idx="1"/>
          </p:nvPr>
        </p:nvSpPr>
        <p:spPr/>
        <p:txBody>
          <a:bodyPr/>
          <a:lstStyle/>
          <a:p>
            <a:r>
              <a:rPr lang="en-US" sz="2400" b="0" dirty="0" smtClean="0"/>
              <a:t>Career Cluster – Education and Training offers two courses:</a:t>
            </a:r>
          </a:p>
          <a:p>
            <a:r>
              <a:rPr lang="en-US" sz="2400" b="0" dirty="0" smtClean="0"/>
              <a:t>	1. Introduction to Education and Training</a:t>
            </a:r>
          </a:p>
          <a:p>
            <a:r>
              <a:rPr lang="en-US" sz="2400" b="0" dirty="0" smtClean="0"/>
              <a:t>	2. Teaching and Training as a Profession</a:t>
            </a:r>
          </a:p>
          <a:p>
            <a:endParaRPr lang="en-US" sz="2400" b="0" dirty="0" smtClean="0"/>
          </a:p>
          <a:p>
            <a:r>
              <a:rPr lang="en-US" sz="2400" b="0" dirty="0" smtClean="0"/>
              <a:t>Currently taught by Family and Consumer Sciences Teachers and through the Virtual School format.</a:t>
            </a:r>
          </a:p>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29400" y="5562600"/>
            <a:ext cx="1828800" cy="725424"/>
          </a:xfrm>
          <a:prstGeom prst="rect">
            <a:avLst/>
          </a:prstGeom>
        </p:spPr>
      </p:pic>
      <p:sp>
        <p:nvSpPr>
          <p:cNvPr id="5" name="Footer Placeholder 4"/>
          <p:cNvSpPr>
            <a:spLocks noGrp="1"/>
          </p:cNvSpPr>
          <p:nvPr>
            <p:ph type="ftr" sz="quarter" idx="11"/>
          </p:nvPr>
        </p:nvSpPr>
        <p:spPr/>
        <p:txBody>
          <a:bodyPr/>
          <a:lstStyle/>
          <a:p>
            <a:r>
              <a:rPr lang="en-US" smtClean="0"/>
              <a:t>April 2, 2011</a:t>
            </a:r>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lstStyle/>
          <a:p>
            <a:r>
              <a:rPr lang="en-US" b="0" dirty="0" smtClean="0"/>
              <a:t>SD Department of Education</a:t>
            </a:r>
          </a:p>
          <a:p>
            <a:r>
              <a:rPr lang="en-US" sz="1600" b="0" dirty="0" smtClean="0">
                <a:hlinkClick r:id="rId2"/>
              </a:rPr>
              <a:t>http://doe.sd.gov/octe/ctso.asp</a:t>
            </a:r>
            <a:endParaRPr lang="en-US" sz="1600" b="0" dirty="0" smtClean="0"/>
          </a:p>
          <a:p>
            <a:endParaRPr lang="en-US" sz="1400" dirty="0"/>
          </a:p>
        </p:txBody>
      </p:sp>
      <p:sp>
        <p:nvSpPr>
          <p:cNvPr id="3" name="Content Placeholder 2"/>
          <p:cNvSpPr>
            <a:spLocks noGrp="1"/>
          </p:cNvSpPr>
          <p:nvPr>
            <p:ph sz="half" idx="2"/>
          </p:nvPr>
        </p:nvSpPr>
        <p:spPr/>
        <p:txBody>
          <a:bodyPr/>
          <a:lstStyle/>
          <a:p>
            <a:r>
              <a:rPr lang="en-US" b="0" dirty="0" smtClean="0"/>
              <a:t>Future Educators Association</a:t>
            </a:r>
          </a:p>
          <a:p>
            <a:r>
              <a:rPr lang="en-US" sz="1600" b="0" dirty="0" smtClean="0">
                <a:hlinkClick r:id="rId3"/>
              </a:rPr>
              <a:t>http://www.futureeducators.org/</a:t>
            </a:r>
            <a:endParaRPr lang="en-US" sz="1600" b="0" dirty="0" smtClean="0"/>
          </a:p>
          <a:p>
            <a:endParaRPr lang="en-US" sz="1200" dirty="0"/>
          </a:p>
        </p:txBody>
      </p:sp>
      <p:sp>
        <p:nvSpPr>
          <p:cNvPr id="4" name="Title 3"/>
          <p:cNvSpPr>
            <a:spLocks noGrp="1"/>
          </p:cNvSpPr>
          <p:nvPr>
            <p:ph type="title"/>
          </p:nvPr>
        </p:nvSpPr>
        <p:spPr/>
        <p:txBody>
          <a:bodyPr/>
          <a:lstStyle/>
          <a:p>
            <a:r>
              <a:rPr lang="en-US" dirty="0" smtClean="0"/>
              <a:t>Resources…</a:t>
            </a:r>
            <a:endParaRPr lang="en-US" dirty="0"/>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29400" y="5562600"/>
            <a:ext cx="1828800" cy="725424"/>
          </a:xfrm>
          <a:prstGeom prst="rect">
            <a:avLst/>
          </a:prstGeom>
        </p:spPr>
      </p:pic>
      <p:sp>
        <p:nvSpPr>
          <p:cNvPr id="6" name="Footer Placeholder 5"/>
          <p:cNvSpPr>
            <a:spLocks noGrp="1"/>
          </p:cNvSpPr>
          <p:nvPr>
            <p:ph type="ftr" sz="quarter" idx="11"/>
          </p:nvPr>
        </p:nvSpPr>
        <p:spPr/>
        <p:txBody>
          <a:bodyPr/>
          <a:lstStyle/>
          <a:p>
            <a:r>
              <a:rPr lang="en-US" smtClean="0"/>
              <a:t>April 2, 2011</a:t>
            </a: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rot="19140000">
            <a:off x="480230" y="1061884"/>
            <a:ext cx="5212080" cy="1554336"/>
          </a:xfrm>
        </p:spPr>
        <p:txBody>
          <a:bodyPr/>
          <a:lstStyle/>
          <a:p>
            <a:r>
              <a:rPr lang="en-US" sz="4400" dirty="0" smtClean="0"/>
              <a:t>Thank you!!!</a:t>
            </a:r>
            <a:endParaRPr lang="en-US" sz="4400" dirty="0"/>
          </a:p>
        </p:txBody>
      </p:sp>
      <p:sp>
        <p:nvSpPr>
          <p:cNvPr id="6" name="Content Placeholder 5"/>
          <p:cNvSpPr>
            <a:spLocks noGrp="1"/>
          </p:cNvSpPr>
          <p:nvPr>
            <p:ph idx="1"/>
          </p:nvPr>
        </p:nvSpPr>
        <p:spPr/>
        <p:txBody>
          <a:bodyPr/>
          <a:lstStyle/>
          <a:p>
            <a:r>
              <a:rPr lang="en-US" dirty="0" smtClean="0"/>
              <a:t>Debra Wenzel</a:t>
            </a:r>
          </a:p>
          <a:p>
            <a:r>
              <a:rPr lang="en-US" dirty="0" smtClean="0"/>
              <a:t>800 Governors Dr</a:t>
            </a:r>
          </a:p>
          <a:p>
            <a:r>
              <a:rPr lang="en-US" dirty="0" smtClean="0"/>
              <a:t>Pierre</a:t>
            </a:r>
          </a:p>
          <a:p>
            <a:r>
              <a:rPr lang="en-US" dirty="0" smtClean="0"/>
              <a:t>605.773.4463</a:t>
            </a:r>
          </a:p>
          <a:p>
            <a:r>
              <a:rPr lang="en-US" sz="2000" dirty="0" smtClean="0">
                <a:hlinkClick r:id="rId2"/>
              </a:rPr>
              <a:t>Debra.wenzel@state.sd.gov</a:t>
            </a:r>
            <a:endParaRPr lang="en-US" sz="2000" dirty="0" smtClean="0"/>
          </a:p>
          <a:p>
            <a:endParaRPr lang="en-US" sz="2000" dirty="0"/>
          </a:p>
        </p:txBody>
      </p:sp>
      <p:sp>
        <p:nvSpPr>
          <p:cNvPr id="7" name="Text Placeholder 6"/>
          <p:cNvSpPr>
            <a:spLocks noGrp="1"/>
          </p:cNvSpPr>
          <p:nvPr>
            <p:ph type="body" sz="half" idx="2"/>
          </p:nvPr>
        </p:nvSpPr>
        <p:spPr/>
        <p:txBody>
          <a:bodyPr>
            <a:noAutofit/>
          </a:bodyPr>
          <a:lstStyle/>
          <a:p>
            <a:r>
              <a:rPr lang="en-US" sz="3600" dirty="0" smtClean="0"/>
              <a:t>Questions …</a:t>
            </a:r>
            <a:endParaRPr lang="en-US" sz="3600"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29400" y="5562600"/>
            <a:ext cx="1828800" cy="725424"/>
          </a:xfrm>
          <a:prstGeom prst="rect">
            <a:avLst/>
          </a:prstGeom>
        </p:spPr>
      </p:pic>
      <p:sp>
        <p:nvSpPr>
          <p:cNvPr id="8" name="Footer Placeholder 7"/>
          <p:cNvSpPr>
            <a:spLocks noGrp="1"/>
          </p:cNvSpPr>
          <p:nvPr>
            <p:ph type="ftr" sz="quarter" idx="11"/>
          </p:nvPr>
        </p:nvSpPr>
        <p:spPr/>
        <p:txBody>
          <a:bodyPr/>
          <a:lstStyle/>
          <a:p>
            <a:r>
              <a:rPr lang="en-US" smtClean="0"/>
              <a:t>April 2, 2011</a:t>
            </a: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Define…</a:t>
            </a:r>
            <a:endParaRPr lang="en-US" dirty="0"/>
          </a:p>
        </p:txBody>
      </p:sp>
      <p:sp>
        <p:nvSpPr>
          <p:cNvPr id="8" name="Content Placeholder 7"/>
          <p:cNvSpPr>
            <a:spLocks noGrp="1"/>
          </p:cNvSpPr>
          <p:nvPr>
            <p:ph idx="1"/>
          </p:nvPr>
        </p:nvSpPr>
        <p:spPr/>
        <p:txBody>
          <a:bodyPr>
            <a:normAutofit/>
          </a:bodyPr>
          <a:lstStyle/>
          <a:p>
            <a:pPr algn="ctr"/>
            <a:endParaRPr lang="en-US" sz="3200" dirty="0" smtClean="0"/>
          </a:p>
          <a:p>
            <a:pPr algn="ctr"/>
            <a:r>
              <a:rPr lang="en-US" sz="3200" b="0" dirty="0" smtClean="0"/>
              <a:t>What does a high school  “future teacher” student organization look like at your school?</a:t>
            </a:r>
            <a:endParaRPr lang="en-US" sz="3200" b="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29400" y="5562600"/>
            <a:ext cx="1828800" cy="725424"/>
          </a:xfrm>
          <a:prstGeom prst="rect">
            <a:avLst/>
          </a:prstGeom>
        </p:spPr>
      </p:pic>
      <p:sp>
        <p:nvSpPr>
          <p:cNvPr id="5" name="Footer Placeholder 4"/>
          <p:cNvSpPr>
            <a:spLocks noGrp="1"/>
          </p:cNvSpPr>
          <p:nvPr>
            <p:ph type="ftr" sz="quarter" idx="11"/>
          </p:nvPr>
        </p:nvSpPr>
        <p:spPr/>
        <p:txBody>
          <a:bodyPr/>
          <a:lstStyle/>
          <a:p>
            <a:r>
              <a:rPr lang="en-US" smtClean="0"/>
              <a:t>April 2, 2011</a:t>
            </a:r>
            <a:endParaRPr lang="en-US"/>
          </a:p>
        </p:txBody>
      </p:sp>
    </p:spTree>
    <p:extLst>
      <p:ext uri="{BB962C8B-B14F-4D97-AF65-F5344CB8AC3E}">
        <p14:creationId xmlns:p14="http://schemas.microsoft.com/office/powerpoint/2010/main" val="694892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agenda</a:t>
            </a:r>
            <a:endParaRPr lang="en-US" dirty="0"/>
          </a:p>
        </p:txBody>
      </p:sp>
      <p:sp>
        <p:nvSpPr>
          <p:cNvPr id="3" name="Content Placeholder 2"/>
          <p:cNvSpPr>
            <a:spLocks noGrp="1"/>
          </p:cNvSpPr>
          <p:nvPr>
            <p:ph idx="1"/>
          </p:nvPr>
        </p:nvSpPr>
        <p:spPr/>
        <p:txBody>
          <a:bodyPr>
            <a:noAutofit/>
          </a:bodyPr>
          <a:lstStyle/>
          <a:p>
            <a:pPr>
              <a:buFont typeface="Wingdings" pitchFamily="2" charset="2"/>
              <a:buChar char="ü"/>
            </a:pPr>
            <a:r>
              <a:rPr lang="en-US" sz="2400" b="0" dirty="0" smtClean="0"/>
              <a:t>Define concept</a:t>
            </a:r>
          </a:p>
          <a:p>
            <a:pPr>
              <a:buFont typeface="Wingdings" pitchFamily="2" charset="2"/>
              <a:buChar char="ü"/>
            </a:pPr>
            <a:r>
              <a:rPr lang="en-US" sz="2400" b="0" dirty="0" smtClean="0"/>
              <a:t>Goals of Future Education </a:t>
            </a:r>
            <a:r>
              <a:rPr lang="en-US" sz="2400" b="0" dirty="0" smtClean="0"/>
              <a:t>Association &amp; History</a:t>
            </a:r>
            <a:endParaRPr lang="en-US" sz="2400" b="0" dirty="0" smtClean="0"/>
          </a:p>
          <a:p>
            <a:pPr>
              <a:buFont typeface="Wingdings" pitchFamily="2" charset="2"/>
              <a:buChar char="ü"/>
            </a:pPr>
            <a:r>
              <a:rPr lang="en-US" sz="2400" b="0" dirty="0" smtClean="0"/>
              <a:t>Activities to support local  and state Future Educators Association goals</a:t>
            </a:r>
          </a:p>
          <a:p>
            <a:pPr>
              <a:buFont typeface="Wingdings" pitchFamily="2" charset="2"/>
              <a:buChar char="ü"/>
            </a:pPr>
            <a:r>
              <a:rPr lang="en-US" sz="2400" b="0" dirty="0" smtClean="0"/>
              <a:t>State Competition – Conference</a:t>
            </a:r>
          </a:p>
          <a:p>
            <a:pPr>
              <a:buFont typeface="Wingdings" pitchFamily="2" charset="2"/>
              <a:buChar char="ü"/>
            </a:pPr>
            <a:r>
              <a:rPr lang="en-US" sz="2400" b="0" dirty="0" smtClean="0"/>
              <a:t>Cost</a:t>
            </a:r>
          </a:p>
          <a:p>
            <a:pPr>
              <a:buFont typeface="Wingdings" pitchFamily="2" charset="2"/>
              <a:buChar char="ü"/>
            </a:pPr>
            <a:r>
              <a:rPr lang="en-US" sz="2400" b="0" dirty="0" smtClean="0"/>
              <a:t>Career Clusters – Courses that support the education field</a:t>
            </a:r>
          </a:p>
          <a:p>
            <a:r>
              <a:rPr lang="en-US" sz="2400" b="0" dirty="0" smtClean="0"/>
              <a:t>		Education and Training Cluster</a:t>
            </a:r>
            <a:endParaRPr lang="en-US" sz="2400" b="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29400" y="5562600"/>
            <a:ext cx="1828800" cy="725424"/>
          </a:xfrm>
          <a:prstGeom prst="rect">
            <a:avLst/>
          </a:prstGeom>
        </p:spPr>
      </p:pic>
      <p:sp>
        <p:nvSpPr>
          <p:cNvPr id="5" name="Footer Placeholder 4"/>
          <p:cNvSpPr>
            <a:spLocks noGrp="1"/>
          </p:cNvSpPr>
          <p:nvPr>
            <p:ph type="ftr" sz="quarter" idx="11"/>
          </p:nvPr>
        </p:nvSpPr>
        <p:spPr/>
        <p:txBody>
          <a:bodyPr/>
          <a:lstStyle/>
          <a:p>
            <a:r>
              <a:rPr lang="en-US" smtClean="0"/>
              <a:t>April 2, 2011</a:t>
            </a:r>
            <a:endParaRPr lang="en-US"/>
          </a:p>
        </p:txBody>
      </p:sp>
    </p:spTree>
    <p:extLst>
      <p:ext uri="{BB962C8B-B14F-4D97-AF65-F5344CB8AC3E}">
        <p14:creationId xmlns:p14="http://schemas.microsoft.com/office/powerpoint/2010/main" val="8100825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Educators Association is…</a:t>
            </a:r>
            <a:endParaRPr lang="en-US" dirty="0"/>
          </a:p>
        </p:txBody>
      </p:sp>
      <p:sp>
        <p:nvSpPr>
          <p:cNvPr id="3" name="Content Placeholder 2"/>
          <p:cNvSpPr>
            <a:spLocks noGrp="1"/>
          </p:cNvSpPr>
          <p:nvPr>
            <p:ph idx="1"/>
          </p:nvPr>
        </p:nvSpPr>
        <p:spPr/>
        <p:txBody>
          <a:bodyPr>
            <a:normAutofit lnSpcReduction="10000"/>
          </a:bodyPr>
          <a:lstStyle/>
          <a:p>
            <a:pPr>
              <a:buFont typeface="Wingdings" pitchFamily="2" charset="2"/>
              <a:buChar char="ü"/>
            </a:pPr>
            <a:r>
              <a:rPr lang="en-US" sz="2600" b="0" dirty="0" smtClean="0"/>
              <a:t>An internationally recognized professional organization for teachers.</a:t>
            </a:r>
          </a:p>
          <a:p>
            <a:pPr>
              <a:buFont typeface="Wingdings" pitchFamily="2" charset="2"/>
              <a:buChar char="ü"/>
            </a:pPr>
            <a:r>
              <a:rPr lang="en-US" sz="2600" b="0" dirty="0" smtClean="0"/>
              <a:t>A student organization focused on future teachers at the Middle School, High School, and Postsecondary level. </a:t>
            </a:r>
          </a:p>
          <a:p>
            <a:pPr lvl="2">
              <a:buFont typeface="Wingdings" pitchFamily="2" charset="2"/>
              <a:buChar char="ü"/>
            </a:pPr>
            <a:r>
              <a:rPr lang="en-US" sz="2600" dirty="0" smtClean="0"/>
              <a:t>SD will focus on the high school level in the first couple of years.</a:t>
            </a:r>
          </a:p>
          <a:p>
            <a:pPr lvl="2">
              <a:buFont typeface="Wingdings" pitchFamily="2" charset="2"/>
              <a:buChar char="ü"/>
            </a:pPr>
            <a:r>
              <a:rPr lang="en-US" sz="2600" dirty="0" smtClean="0"/>
              <a:t>At the Postsecondary level  students may join </a:t>
            </a:r>
            <a:r>
              <a:rPr lang="en-US" sz="2600" dirty="0" err="1" smtClean="0"/>
              <a:t>SDEA</a:t>
            </a:r>
            <a:r>
              <a:rPr lang="en-US" sz="2600" dirty="0" smtClean="0"/>
              <a:t> </a:t>
            </a:r>
          </a:p>
          <a:p>
            <a:pPr lvl="2">
              <a:buNone/>
            </a:pPr>
            <a:endParaRPr lang="en-US" dirty="0" smtClean="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29400" y="5562600"/>
            <a:ext cx="1828800" cy="725424"/>
          </a:xfrm>
          <a:prstGeom prst="rect">
            <a:avLst/>
          </a:prstGeom>
        </p:spPr>
      </p:pic>
      <p:sp>
        <p:nvSpPr>
          <p:cNvPr id="5" name="Footer Placeholder 4"/>
          <p:cNvSpPr>
            <a:spLocks noGrp="1"/>
          </p:cNvSpPr>
          <p:nvPr>
            <p:ph type="ftr" sz="quarter" idx="11"/>
          </p:nvPr>
        </p:nvSpPr>
        <p:spPr/>
        <p:txBody>
          <a:bodyPr/>
          <a:lstStyle/>
          <a:p>
            <a:r>
              <a:rPr lang="en-US" smtClean="0"/>
              <a:t>April 2, 2011</a:t>
            </a:r>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Goals</a:t>
            </a:r>
            <a:endParaRPr lang="en-US" dirty="0"/>
          </a:p>
        </p:txBody>
      </p:sp>
      <p:sp>
        <p:nvSpPr>
          <p:cNvPr id="3" name="Content Placeholder 2"/>
          <p:cNvSpPr>
            <a:spLocks noGrp="1"/>
          </p:cNvSpPr>
          <p:nvPr>
            <p:ph idx="1"/>
          </p:nvPr>
        </p:nvSpPr>
        <p:spPr/>
        <p:txBody>
          <a:bodyPr>
            <a:normAutofit/>
          </a:bodyPr>
          <a:lstStyle/>
          <a:p>
            <a:pPr>
              <a:buFont typeface="Wingdings" pitchFamily="2" charset="2"/>
              <a:buChar char="ü"/>
            </a:pPr>
            <a:r>
              <a:rPr lang="en-US" sz="2400" dirty="0" smtClean="0"/>
              <a:t>Attract and retain quality teachers  in the K-12 system</a:t>
            </a:r>
          </a:p>
          <a:p>
            <a:pPr>
              <a:buFont typeface="Wingdings" pitchFamily="2" charset="2"/>
              <a:buChar char="ü"/>
            </a:pPr>
            <a:r>
              <a:rPr lang="en-US" sz="2400" dirty="0" smtClean="0"/>
              <a:t>Provide opportunities for students to learn the complexity of teaching and increase their skill along with confidence</a:t>
            </a:r>
            <a:endParaRPr lang="en-US" sz="24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29400" y="5562600"/>
            <a:ext cx="1828800" cy="725424"/>
          </a:xfrm>
          <a:prstGeom prst="rect">
            <a:avLst/>
          </a:prstGeom>
        </p:spPr>
      </p:pic>
      <p:sp>
        <p:nvSpPr>
          <p:cNvPr id="5" name="Footer Placeholder 4"/>
          <p:cNvSpPr>
            <a:spLocks noGrp="1"/>
          </p:cNvSpPr>
          <p:nvPr>
            <p:ph type="ftr" sz="quarter" idx="11"/>
          </p:nvPr>
        </p:nvSpPr>
        <p:spPr/>
        <p:txBody>
          <a:bodyPr/>
          <a:lstStyle/>
          <a:p>
            <a:r>
              <a:rPr lang="en-US" smtClean="0"/>
              <a:t>April 2, 2011</a:t>
            </a:r>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FEA History</a:t>
            </a:r>
            <a:endParaRPr lang="en-US" dirty="0"/>
          </a:p>
        </p:txBody>
      </p:sp>
      <p:sp>
        <p:nvSpPr>
          <p:cNvPr id="3" name="Content Placeholder 2"/>
          <p:cNvSpPr>
            <a:spLocks noGrp="1"/>
          </p:cNvSpPr>
          <p:nvPr>
            <p:ph idx="1"/>
          </p:nvPr>
        </p:nvSpPr>
        <p:spPr/>
        <p:txBody>
          <a:bodyPr/>
          <a:lstStyle/>
          <a:p>
            <a:r>
              <a:rPr lang="en-US" b="0" dirty="0" smtClean="0"/>
              <a:t>Rich history of having different organization sponsor the organization, originated in 1927 as the Future Teachers of America.</a:t>
            </a:r>
          </a:p>
          <a:p>
            <a:r>
              <a:rPr lang="en-US" b="0" dirty="0" smtClean="0"/>
              <a:t>Mid-1980’s the organization changed names and became Future Educators Association.</a:t>
            </a:r>
          </a:p>
          <a:p>
            <a:r>
              <a:rPr lang="en-US" b="0" dirty="0" smtClean="0"/>
              <a:t>In 1995 PDK provided the latest home for FEA.</a:t>
            </a:r>
          </a:p>
          <a:p>
            <a:r>
              <a:rPr lang="en-US" b="0" dirty="0" smtClean="0"/>
              <a:t>Federal Legislation identified FEA as a Career and Technical Education Student Organization.</a:t>
            </a:r>
          </a:p>
          <a:p>
            <a:r>
              <a:rPr lang="en-US" b="0" dirty="0" smtClean="0"/>
              <a:t>SD has not in recent years had an organized future educator high school student organization. The SD Department of Education with the assistance of postsecondary and secondary affiliations are organizing the SD FEA student organization.</a:t>
            </a:r>
            <a:endParaRPr lang="en-US" b="0" dirty="0"/>
          </a:p>
        </p:txBody>
      </p:sp>
      <p:sp>
        <p:nvSpPr>
          <p:cNvPr id="4" name="Footer Placeholder 3"/>
          <p:cNvSpPr>
            <a:spLocks noGrp="1"/>
          </p:cNvSpPr>
          <p:nvPr>
            <p:ph type="ftr" sz="quarter" idx="11"/>
          </p:nvPr>
        </p:nvSpPr>
        <p:spPr/>
        <p:txBody>
          <a:bodyPr/>
          <a:lstStyle/>
          <a:p>
            <a:r>
              <a:rPr lang="en-US" smtClean="0"/>
              <a:t>April 2, 2011</a:t>
            </a:r>
            <a:endParaRPr lang="en-US"/>
          </a:p>
        </p:txBody>
      </p:sp>
    </p:spTree>
    <p:extLst>
      <p:ext uri="{BB962C8B-B14F-4D97-AF65-F5344CB8AC3E}">
        <p14:creationId xmlns:p14="http://schemas.microsoft.com/office/powerpoint/2010/main" val="11572078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SD </a:t>
            </a:r>
            <a:r>
              <a:rPr lang="en-US" dirty="0" err="1" smtClean="0"/>
              <a:t>FEA</a:t>
            </a:r>
            <a:r>
              <a:rPr lang="en-US" dirty="0" smtClean="0"/>
              <a:t> Activities for </a:t>
            </a:r>
            <a:r>
              <a:rPr lang="en-US" dirty="0" err="1" smtClean="0"/>
              <a:t>sy</a:t>
            </a:r>
            <a:r>
              <a:rPr lang="en-US" dirty="0" smtClean="0"/>
              <a:t> 2011-2012</a:t>
            </a:r>
            <a:endParaRPr lang="en-US" dirty="0"/>
          </a:p>
        </p:txBody>
      </p:sp>
      <p:sp>
        <p:nvSpPr>
          <p:cNvPr id="3" name="Content Placeholder 2"/>
          <p:cNvSpPr>
            <a:spLocks noGrp="1"/>
          </p:cNvSpPr>
          <p:nvPr>
            <p:ph idx="1"/>
          </p:nvPr>
        </p:nvSpPr>
        <p:spPr/>
        <p:txBody>
          <a:bodyPr>
            <a:normAutofit/>
          </a:bodyPr>
          <a:lstStyle/>
          <a:p>
            <a:pPr>
              <a:buAutoNum type="arabicPeriod"/>
            </a:pPr>
            <a:r>
              <a:rPr lang="en-US" sz="2400" b="0" dirty="0" smtClean="0"/>
              <a:t>State Level – Read Across America in March 2012 – partner with </a:t>
            </a:r>
            <a:r>
              <a:rPr lang="en-US" sz="2400" b="0" dirty="0" err="1" smtClean="0"/>
              <a:t>SDEA</a:t>
            </a:r>
            <a:r>
              <a:rPr lang="en-US" sz="2400" b="0" dirty="0" smtClean="0"/>
              <a:t> to implement</a:t>
            </a:r>
          </a:p>
          <a:p>
            <a:pPr>
              <a:buAutoNum type="arabicPeriod"/>
            </a:pPr>
            <a:r>
              <a:rPr lang="en-US" sz="2400" b="0" dirty="0" smtClean="0"/>
              <a:t>National Level – Read for the Record – presented by Jumpstart and Pearson </a:t>
            </a:r>
            <a:r>
              <a:rPr lang="en-US" sz="2400" b="0" dirty="0" smtClean="0"/>
              <a:t>Education. Read for the Record will be supported in SD, starting Fall 2011.</a:t>
            </a:r>
            <a:endParaRPr lang="en-US" sz="2400" b="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29400" y="5562600"/>
            <a:ext cx="1828800" cy="725424"/>
          </a:xfrm>
          <a:prstGeom prst="rect">
            <a:avLst/>
          </a:prstGeom>
        </p:spPr>
      </p:pic>
      <p:sp>
        <p:nvSpPr>
          <p:cNvPr id="5" name="Footer Placeholder 4"/>
          <p:cNvSpPr>
            <a:spLocks noGrp="1"/>
          </p:cNvSpPr>
          <p:nvPr>
            <p:ph type="ftr" sz="quarter" idx="11"/>
          </p:nvPr>
        </p:nvSpPr>
        <p:spPr/>
        <p:txBody>
          <a:bodyPr/>
          <a:lstStyle/>
          <a:p>
            <a:r>
              <a:rPr lang="en-US" smtClean="0"/>
              <a:t>April 2, 2011</a:t>
            </a: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 competition</a:t>
            </a:r>
            <a:endParaRPr lang="en-US" dirty="0"/>
          </a:p>
        </p:txBody>
      </p:sp>
      <p:sp>
        <p:nvSpPr>
          <p:cNvPr id="3" name="Content Placeholder 2"/>
          <p:cNvSpPr>
            <a:spLocks noGrp="1"/>
          </p:cNvSpPr>
          <p:nvPr>
            <p:ph idx="1"/>
          </p:nvPr>
        </p:nvSpPr>
        <p:spPr/>
        <p:txBody>
          <a:bodyPr>
            <a:noAutofit/>
          </a:bodyPr>
          <a:lstStyle/>
          <a:p>
            <a:r>
              <a:rPr lang="en-US" sz="2000" u="sng" dirty="0" smtClean="0"/>
              <a:t>Individual competitive events:</a:t>
            </a:r>
          </a:p>
          <a:p>
            <a:pPr>
              <a:buFont typeface="+mj-lt"/>
              <a:buAutoNum type="arabicPeriod"/>
            </a:pPr>
            <a:r>
              <a:rPr lang="en-US" sz="2000" b="0" dirty="0" smtClean="0"/>
              <a:t>Impromptu Speaking</a:t>
            </a:r>
          </a:p>
          <a:p>
            <a:pPr>
              <a:buFont typeface="+mj-lt"/>
              <a:buAutoNum type="arabicPeriod"/>
            </a:pPr>
            <a:r>
              <a:rPr lang="en-US" sz="2000" b="0" dirty="0" smtClean="0"/>
              <a:t>Lesson Planning and Delivery</a:t>
            </a:r>
          </a:p>
          <a:p>
            <a:pPr>
              <a:buFont typeface="+mj-lt"/>
              <a:buAutoNum type="arabicPeriod"/>
            </a:pPr>
            <a:r>
              <a:rPr lang="en-US" sz="2000" b="0" dirty="0" err="1" smtClean="0"/>
              <a:t>FEA</a:t>
            </a:r>
            <a:r>
              <a:rPr lang="en-US" sz="2000" b="0" dirty="0" smtClean="0"/>
              <a:t> Moment</a:t>
            </a:r>
          </a:p>
          <a:p>
            <a:pPr>
              <a:buFont typeface="+mj-lt"/>
              <a:buAutoNum type="arabicPeriod"/>
            </a:pPr>
            <a:r>
              <a:rPr lang="en-US" sz="2000" b="0" dirty="0" smtClean="0"/>
              <a:t>Essay Contest</a:t>
            </a:r>
          </a:p>
          <a:p>
            <a:pPr>
              <a:buFont typeface="+mj-lt"/>
              <a:buAutoNum type="arabicPeriod"/>
            </a:pPr>
            <a:r>
              <a:rPr lang="en-US" sz="2000" b="0" dirty="0" smtClean="0"/>
              <a:t>Job Application</a:t>
            </a:r>
          </a:p>
          <a:p>
            <a:r>
              <a:rPr lang="en-US" sz="2000" u="sng" dirty="0" smtClean="0"/>
              <a:t>Team competitive events:</a:t>
            </a:r>
            <a:endParaRPr lang="en-US" sz="2000" b="0" dirty="0" smtClean="0"/>
          </a:p>
          <a:p>
            <a:pPr>
              <a:buAutoNum type="arabicPeriod"/>
            </a:pPr>
            <a:r>
              <a:rPr lang="en-US" sz="2000" b="0" dirty="0" smtClean="0"/>
              <a:t>Public Service Announcement</a:t>
            </a:r>
          </a:p>
          <a:p>
            <a:pPr>
              <a:buAutoNum type="arabicPeriod"/>
            </a:pPr>
            <a:r>
              <a:rPr lang="en-US" sz="2000" b="0" dirty="0" err="1" smtClean="0"/>
              <a:t>FEA</a:t>
            </a:r>
            <a:r>
              <a:rPr lang="en-US" sz="2000" b="0" dirty="0" smtClean="0"/>
              <a:t> Ethical Dilemma </a:t>
            </a:r>
            <a:endParaRPr lang="en-US" sz="2000" b="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29400" y="5562600"/>
            <a:ext cx="1828800" cy="725424"/>
          </a:xfrm>
          <a:prstGeom prst="rect">
            <a:avLst/>
          </a:prstGeom>
        </p:spPr>
      </p:pic>
      <p:sp>
        <p:nvSpPr>
          <p:cNvPr id="5" name="Footer Placeholder 4"/>
          <p:cNvSpPr>
            <a:spLocks noGrp="1"/>
          </p:cNvSpPr>
          <p:nvPr>
            <p:ph type="ftr" sz="quarter" idx="11"/>
          </p:nvPr>
        </p:nvSpPr>
        <p:spPr/>
        <p:txBody>
          <a:bodyPr/>
          <a:lstStyle/>
          <a:p>
            <a:r>
              <a:rPr lang="en-US" smtClean="0"/>
              <a:t>April 2, 2011</a:t>
            </a: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Chapter organization</a:t>
            </a:r>
            <a:endParaRPr lang="en-US" dirty="0"/>
          </a:p>
        </p:txBody>
      </p:sp>
      <p:sp>
        <p:nvSpPr>
          <p:cNvPr id="3" name="Content Placeholder 2"/>
          <p:cNvSpPr>
            <a:spLocks noGrp="1"/>
          </p:cNvSpPr>
          <p:nvPr>
            <p:ph idx="1"/>
          </p:nvPr>
        </p:nvSpPr>
        <p:spPr/>
        <p:txBody>
          <a:bodyPr>
            <a:normAutofit/>
          </a:bodyPr>
          <a:lstStyle/>
          <a:p>
            <a:pPr>
              <a:buAutoNum type="arabicPeriod"/>
            </a:pPr>
            <a:r>
              <a:rPr lang="en-US" sz="2400" b="0" dirty="0" smtClean="0"/>
              <a:t>Local level -  Chapter dues are sent into </a:t>
            </a:r>
            <a:r>
              <a:rPr lang="en-US" sz="2400" b="0" dirty="0" smtClean="0"/>
              <a:t>the </a:t>
            </a:r>
            <a:r>
              <a:rPr lang="en-US" sz="2400" b="0" dirty="0" smtClean="0"/>
              <a:t>FEA  National  office in September of each year</a:t>
            </a:r>
          </a:p>
          <a:p>
            <a:pPr>
              <a:buAutoNum type="arabicPeriod"/>
            </a:pPr>
            <a:r>
              <a:rPr lang="en-US" sz="2400" b="0" dirty="0" smtClean="0"/>
              <a:t>Plan the year – for school year 2011-2012 National competition event applications will need to be submitted by the first part of December. Determine if local level will participate in the National and State Activities. Assist in planning for Annual </a:t>
            </a:r>
            <a:r>
              <a:rPr lang="en-US" sz="2400" b="0" dirty="0" smtClean="0"/>
              <a:t>Conference.</a:t>
            </a:r>
            <a:endParaRPr lang="en-US" sz="2400" b="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29400" y="5562600"/>
            <a:ext cx="1828800" cy="725424"/>
          </a:xfrm>
          <a:prstGeom prst="rect">
            <a:avLst/>
          </a:prstGeom>
        </p:spPr>
      </p:pic>
      <p:sp>
        <p:nvSpPr>
          <p:cNvPr id="5" name="Footer Placeholder 4"/>
          <p:cNvSpPr>
            <a:spLocks noGrp="1"/>
          </p:cNvSpPr>
          <p:nvPr>
            <p:ph type="ftr" sz="quarter" idx="11"/>
          </p:nvPr>
        </p:nvSpPr>
        <p:spPr/>
        <p:txBody>
          <a:bodyPr/>
          <a:lstStyle/>
          <a:p>
            <a:r>
              <a:rPr lang="en-US" smtClean="0"/>
              <a:t>April 2, 2011</a:t>
            </a:r>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230</TotalTime>
  <Words>541</Words>
  <Application>Microsoft Office PowerPoint</Application>
  <PresentationFormat>On-screen Show (4:3)</PresentationFormat>
  <Paragraphs>80</Paragraphs>
  <Slides>13</Slides>
  <Notes>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Angles</vt:lpstr>
      <vt:lpstr>Future educators association</vt:lpstr>
      <vt:lpstr>Define…</vt:lpstr>
      <vt:lpstr>Today’s agenda</vt:lpstr>
      <vt:lpstr>Future Educators Association is…</vt:lpstr>
      <vt:lpstr>Goals</vt:lpstr>
      <vt:lpstr>FEA History</vt:lpstr>
      <vt:lpstr>SD FEA Activities for sy 2011-2012</vt:lpstr>
      <vt:lpstr>State competition</vt:lpstr>
      <vt:lpstr>Chapter organization</vt:lpstr>
      <vt:lpstr>Cost…</vt:lpstr>
      <vt:lpstr>Courses to support Future educators</vt:lpstr>
      <vt:lpstr>Resources…</vt:lpstr>
      <vt:lpstr>Thank you!!!</vt:lpstr>
    </vt:vector>
  </TitlesOfParts>
  <Company>State of South Dakota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Future educators association</dc:title>
  <dc:creator>Wenzel, Debra  (DOE)</dc:creator>
  <cp:lastModifiedBy>Wenzel, Debra  (DOE)</cp:lastModifiedBy>
  <cp:revision>14</cp:revision>
  <dcterms:created xsi:type="dcterms:W3CDTF">2011-03-31T18:06:38Z</dcterms:created>
  <dcterms:modified xsi:type="dcterms:W3CDTF">2011-04-07T18:41:06Z</dcterms:modified>
</cp:coreProperties>
</file>