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8C15701-C83C-4FE3-BE6B-3EE4CD31100A}" type="datetimeFigureOut">
              <a:rPr lang="en-US" smtClean="0"/>
              <a:t>7/31/2011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809497E-800F-4FB4-80EA-004CC834AC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e.sd.gov/octe/data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1,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SD ACTE Summer Conference </a:t>
            </a:r>
            <a:br>
              <a:rPr lang="en-US" dirty="0" smtClean="0"/>
            </a:br>
            <a:r>
              <a:rPr lang="en-US" dirty="0" smtClean="0"/>
              <a:t>Update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Career Clusters</a:t>
            </a:r>
          </a:p>
          <a:p>
            <a:pPr lvl="1"/>
            <a:r>
              <a:rPr lang="en-US" dirty="0" smtClean="0"/>
              <a:t>Pathway(s)</a:t>
            </a:r>
          </a:p>
          <a:p>
            <a:pPr lvl="1"/>
            <a:r>
              <a:rPr lang="en-US" dirty="0" smtClean="0"/>
              <a:t>Programs of Study (POS)</a:t>
            </a:r>
          </a:p>
          <a:p>
            <a:pPr lvl="1"/>
            <a:r>
              <a:rPr lang="en-US" dirty="0" smtClean="0"/>
              <a:t>Alignment of current content to core standards</a:t>
            </a:r>
          </a:p>
          <a:p>
            <a:pPr lvl="1"/>
            <a:r>
              <a:rPr lang="en-US" dirty="0" smtClean="0"/>
              <a:t>CTE for Core Content Credit</a:t>
            </a:r>
          </a:p>
          <a:p>
            <a:r>
              <a:rPr lang="en-US" dirty="0" smtClean="0"/>
              <a:t>Connecting program improvement to:</a:t>
            </a:r>
          </a:p>
          <a:p>
            <a:pPr lvl="1"/>
            <a:r>
              <a:rPr lang="en-US" dirty="0" smtClean="0"/>
              <a:t>Local program approval application and local five-year plan</a:t>
            </a:r>
          </a:p>
          <a:p>
            <a:pPr lvl="1"/>
            <a:r>
              <a:rPr lang="en-US" dirty="0" smtClean="0"/>
              <a:t>Perkins Core Indicators of Performance (accountability data)</a:t>
            </a:r>
          </a:p>
          <a:p>
            <a:pPr lvl="1"/>
            <a:r>
              <a:rPr lang="en-US" dirty="0" smtClean="0"/>
              <a:t>Perkins budget requests</a:t>
            </a:r>
          </a:p>
          <a:p>
            <a:pPr lvl="1"/>
            <a:r>
              <a:rPr lang="en-US" dirty="0" smtClean="0"/>
              <a:t>Program monitoring (Program Improvement Process –PIP)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Approved Program Application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Career Cluster POS</a:t>
            </a:r>
          </a:p>
          <a:p>
            <a:r>
              <a:rPr lang="en-US" sz="2800" dirty="0" smtClean="0"/>
              <a:t>Certified Teacher</a:t>
            </a:r>
          </a:p>
          <a:p>
            <a:r>
              <a:rPr lang="en-US" sz="2800" dirty="0" smtClean="0"/>
              <a:t>Professional development plan</a:t>
            </a:r>
          </a:p>
          <a:p>
            <a:r>
              <a:rPr lang="en-US" sz="2800" dirty="0" smtClean="0"/>
              <a:t>Advisory Committee (</a:t>
            </a:r>
            <a:r>
              <a:rPr lang="en-US" sz="2800" dirty="0" err="1" smtClean="0"/>
              <a:t>FACS</a:t>
            </a:r>
            <a:r>
              <a:rPr lang="en-US" sz="2800" dirty="0" smtClean="0"/>
              <a:t> implemented in 2011 at state)</a:t>
            </a:r>
          </a:p>
          <a:p>
            <a:r>
              <a:rPr lang="en-US" sz="2800" dirty="0" smtClean="0"/>
              <a:t>Program Improvement Process – due December 1</a:t>
            </a:r>
          </a:p>
          <a:p>
            <a:r>
              <a:rPr lang="en-US" sz="2800" dirty="0" smtClean="0"/>
              <a:t>Perkins Core Indicators of Performance and enrollment data</a:t>
            </a:r>
          </a:p>
          <a:p>
            <a:r>
              <a:rPr lang="en-US" sz="2800" dirty="0" smtClean="0"/>
              <a:t>Approved Program Application – due March </a:t>
            </a:r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Approved Programs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Minimum requirements: 1 Unit (credit) from Cluster and Pathway courses</a:t>
            </a:r>
          </a:p>
          <a:p>
            <a:r>
              <a:rPr lang="en-US" dirty="0" smtClean="0"/>
              <a:t>Minimum POS requirements: 2 unit (credit) total for an approved program</a:t>
            </a:r>
          </a:p>
          <a:p>
            <a:r>
              <a:rPr lang="en-US" dirty="0" smtClean="0"/>
              <a:t>Combination may include Foundational, Core Content, or Capstone courses.</a:t>
            </a:r>
          </a:p>
          <a:p>
            <a:r>
              <a:rPr lang="en-US" dirty="0" smtClean="0"/>
              <a:t>Foundational courses will change for the approved program </a:t>
            </a:r>
            <a:r>
              <a:rPr lang="en-US" dirty="0" err="1" smtClean="0"/>
              <a:t>SY</a:t>
            </a:r>
            <a:r>
              <a:rPr lang="en-US" dirty="0" smtClean="0"/>
              <a:t> 2012-2013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Syllabi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Human Services and Education &amp; Training for March 1, 2012 approved program form – only submit courses changed or added from approved program form submitted March 1, 2011</a:t>
            </a:r>
          </a:p>
          <a:p>
            <a:r>
              <a:rPr lang="en-US" dirty="0" smtClean="0"/>
              <a:t>Hospitality and Tourism – submit for all courses with the March 1, 2012 approved program form. Submit electronically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Work with PRF contact and Infinite Campus contact to make sure </a:t>
            </a:r>
            <a:r>
              <a:rPr lang="en-US" b="1" i="1" dirty="0" smtClean="0"/>
              <a:t>correct assignment codes are being used for your approved program</a:t>
            </a:r>
            <a:endParaRPr lang="en-US" dirty="0" smtClean="0"/>
          </a:p>
          <a:p>
            <a:r>
              <a:rPr lang="en-US" dirty="0" smtClean="0"/>
              <a:t>Assignment codes began appearing in Infinite Campus for student transcripts May 2011.</a:t>
            </a:r>
          </a:p>
          <a:p>
            <a:r>
              <a:rPr lang="en-US" dirty="0" smtClean="0"/>
              <a:t>Double check transcripted assignment codes to reflect “CTE” in the course title – high school graduation and Opportunity Scholarship guidelines.</a:t>
            </a:r>
          </a:p>
          <a:p>
            <a:r>
              <a:rPr lang="en-US" dirty="0" smtClean="0"/>
              <a:t>Changes to PRF system may be made up to October 15 – double check your assignment codes early on and this helps alleviate problems when it comes to data collection in May/June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www.doe.sd.gov/octe/data</a:t>
            </a:r>
            <a:endParaRPr lang="en-US" sz="2800" dirty="0" smtClean="0"/>
          </a:p>
          <a:p>
            <a:r>
              <a:rPr lang="en-US" sz="2800" dirty="0" smtClean="0"/>
              <a:t>Verify all students are entered</a:t>
            </a:r>
          </a:p>
          <a:p>
            <a:r>
              <a:rPr lang="en-US" sz="2800" dirty="0" smtClean="0"/>
              <a:t>Concentrators – students with 2 credits in a program</a:t>
            </a:r>
          </a:p>
          <a:p>
            <a:pPr lvl="1"/>
            <a:r>
              <a:rPr lang="en-US" sz="2800" dirty="0" smtClean="0"/>
              <a:t>Only .5 credit of Foundational courses applies to the 2 unit status</a:t>
            </a:r>
          </a:p>
          <a:p>
            <a:pPr lvl="1"/>
            <a:r>
              <a:rPr lang="en-US" sz="2800" dirty="0" smtClean="0"/>
              <a:t>Up to 1 unit of Capstone credit counts toward 2 unit status</a:t>
            </a:r>
          </a:p>
          <a:p>
            <a:pPr lvl="1"/>
            <a:r>
              <a:rPr lang="en-US" sz="2800" dirty="0" smtClean="0"/>
              <a:t>Only .5 credit of Core Content counts toward 2 unit status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Reading and Math – scores are from the Dakota Step Test</a:t>
            </a:r>
          </a:p>
          <a:p>
            <a:pPr lvl="1"/>
            <a:r>
              <a:rPr lang="en-US" sz="2800" dirty="0" smtClean="0"/>
              <a:t>Seniors with 2 units/credits in program</a:t>
            </a:r>
          </a:p>
          <a:p>
            <a:pPr lvl="1"/>
            <a:r>
              <a:rPr lang="en-US" sz="2800" dirty="0" smtClean="0"/>
              <a:t>Reading score of 604+</a:t>
            </a:r>
          </a:p>
          <a:p>
            <a:pPr lvl="1"/>
            <a:r>
              <a:rPr lang="en-US" sz="2800" dirty="0" smtClean="0"/>
              <a:t>Math score of 715+</a:t>
            </a:r>
          </a:p>
          <a:p>
            <a:r>
              <a:rPr lang="en-US" sz="2800" dirty="0" smtClean="0"/>
              <a:t>Technical Skill Attainment (</a:t>
            </a:r>
            <a:r>
              <a:rPr lang="en-US" sz="2800" dirty="0" err="1" smtClean="0"/>
              <a:t>TSA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Any student with 2 units/credits and </a:t>
            </a:r>
            <a:r>
              <a:rPr lang="en-US" sz="2800" dirty="0" err="1" smtClean="0"/>
              <a:t>TSA</a:t>
            </a:r>
            <a:r>
              <a:rPr lang="en-US" sz="2800" dirty="0" smtClean="0"/>
              <a:t> of 75 or above</a:t>
            </a:r>
          </a:p>
          <a:p>
            <a:r>
              <a:rPr lang="en-US" sz="2800" dirty="0" smtClean="0"/>
              <a:t>School Completion and Graduation</a:t>
            </a:r>
          </a:p>
          <a:p>
            <a:pPr lvl="1"/>
            <a:r>
              <a:rPr lang="en-US" sz="2800" dirty="0" smtClean="0"/>
              <a:t>Available late fall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Placement Data</a:t>
            </a:r>
          </a:p>
          <a:p>
            <a:pPr lvl="1"/>
            <a:r>
              <a:rPr lang="en-US" sz="2800" dirty="0" smtClean="0"/>
              <a:t>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graders with 2 units/credits in program</a:t>
            </a:r>
          </a:p>
          <a:p>
            <a:pPr lvl="1"/>
            <a:r>
              <a:rPr lang="en-US" sz="2800" dirty="0" smtClean="0"/>
              <a:t>Do not have to be currently enrolled</a:t>
            </a:r>
          </a:p>
          <a:p>
            <a:pPr lvl="1"/>
            <a:r>
              <a:rPr lang="en-US" sz="2800" dirty="0" smtClean="0"/>
              <a:t>Make sure to follow up with students not enrolled in approved programs their Senior Year</a:t>
            </a:r>
          </a:p>
          <a:p>
            <a:r>
              <a:rPr lang="en-US" sz="2800" dirty="0" smtClean="0"/>
              <a:t>Non-Traditional participation and completion</a:t>
            </a:r>
          </a:p>
          <a:p>
            <a:pPr lvl="1"/>
            <a:r>
              <a:rPr lang="en-US" sz="2800" dirty="0" smtClean="0"/>
              <a:t>Based on national statistics, not program enrollment (males in Human Services)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Data: 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with Advisory Board</a:t>
            </a:r>
          </a:p>
          <a:p>
            <a:r>
              <a:rPr lang="en-US" dirty="0" smtClean="0"/>
              <a:t>Consult with administrator</a:t>
            </a:r>
          </a:p>
          <a:p>
            <a:r>
              <a:rPr lang="en-US" dirty="0" smtClean="0"/>
              <a:t>Work with core content teachers</a:t>
            </a:r>
          </a:p>
          <a:p>
            <a:r>
              <a:rPr lang="en-US" dirty="0" smtClean="0"/>
              <a:t>Implement strategies for improvement</a:t>
            </a:r>
          </a:p>
          <a:p>
            <a:r>
              <a:rPr lang="en-US" dirty="0" smtClean="0"/>
              <a:t>Develop program improvement goals</a:t>
            </a:r>
          </a:p>
          <a:p>
            <a:r>
              <a:rPr lang="en-US" dirty="0" smtClean="0"/>
              <a:t>Develop a budget to help achieve goals</a:t>
            </a:r>
          </a:p>
          <a:p>
            <a:r>
              <a:rPr lang="en-US" dirty="0" smtClean="0"/>
              <a:t>Consider recruiting strategies</a:t>
            </a:r>
          </a:p>
          <a:p>
            <a:r>
              <a:rPr lang="en-US" dirty="0" smtClean="0"/>
              <a:t>Increase rigor</a:t>
            </a:r>
          </a:p>
          <a:p>
            <a:r>
              <a:rPr lang="en-US" dirty="0" smtClean="0"/>
              <a:t>Rethink course offerings and content</a:t>
            </a:r>
          </a:p>
          <a:p>
            <a:r>
              <a:rPr lang="en-US" dirty="0" smtClean="0"/>
              <a:t>Use “strategies” to develop plan/goal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Budget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Curriculum development approved if tied to Cluster committee work and with prior approval from </a:t>
            </a:r>
            <a:r>
              <a:rPr lang="en-US" dirty="0" smtClean="0"/>
              <a:t>C</a:t>
            </a:r>
            <a:r>
              <a:rPr lang="en-US" dirty="0" smtClean="0"/>
              <a:t>luster Specialist</a:t>
            </a:r>
          </a:p>
          <a:p>
            <a:r>
              <a:rPr lang="en-US" dirty="0" smtClean="0"/>
              <a:t>Equipment and technology request based on standards</a:t>
            </a:r>
          </a:p>
          <a:p>
            <a:r>
              <a:rPr lang="en-US" dirty="0" smtClean="0"/>
              <a:t>All requests related to program improvement, student achievement, and accountability</a:t>
            </a:r>
          </a:p>
          <a:p>
            <a:r>
              <a:rPr lang="en-US" dirty="0" smtClean="0"/>
              <a:t>Amendments follow the same format as requests. Contact your Cluster Specialist</a:t>
            </a:r>
          </a:p>
          <a:p>
            <a:r>
              <a:rPr lang="en-US" dirty="0" smtClean="0"/>
              <a:t>Contact your consortium director for important information about budget approvals, and other general budget questions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and Upcoming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SD Advisory Board for Family and Consumer Sciences</a:t>
            </a:r>
          </a:p>
          <a:p>
            <a:r>
              <a:rPr lang="en-US" dirty="0" smtClean="0"/>
              <a:t>Cluster specific workshops based on the standards in each cluster</a:t>
            </a:r>
          </a:p>
          <a:p>
            <a:r>
              <a:rPr lang="en-US" dirty="0" smtClean="0"/>
              <a:t>CTE for Core Content Credit: develop example, Food Technology</a:t>
            </a:r>
          </a:p>
          <a:p>
            <a:r>
              <a:rPr lang="en-US" dirty="0" smtClean="0"/>
              <a:t>UbD units – housed at respective Wiki’s, move to DOE site when framework is adopted</a:t>
            </a:r>
          </a:p>
          <a:p>
            <a:r>
              <a:rPr lang="en-US" dirty="0" smtClean="0"/>
              <a:t>Standards Implementation</a:t>
            </a:r>
          </a:p>
          <a:p>
            <a:r>
              <a:rPr lang="en-US" dirty="0" smtClean="0"/>
              <a:t>Standards in Practice™ (SIP™) – various dates, team concept, student artifacts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Improvement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Due Dec 1</a:t>
            </a:r>
          </a:p>
          <a:p>
            <a:r>
              <a:rPr lang="en-US" dirty="0" smtClean="0"/>
              <a:t>Review and update goals (use SMART format)</a:t>
            </a:r>
          </a:p>
          <a:p>
            <a:r>
              <a:rPr lang="en-US" dirty="0" smtClean="0"/>
              <a:t>Goals based on 7 key areas of program improvement: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Student engagement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Rigorous coursework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Teachers work cooperatively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Program of Study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Teachers involved in career development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Equipment enhances student learning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Holistic program  improvement planning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New Program/New Teacher</a:t>
            </a:r>
          </a:p>
          <a:p>
            <a:r>
              <a:rPr lang="en-US" sz="3200" dirty="0" smtClean="0"/>
              <a:t>At Risk Programs (data/accountability)</a:t>
            </a:r>
          </a:p>
          <a:p>
            <a:r>
              <a:rPr lang="en-US" sz="3200" dirty="0" smtClean="0"/>
              <a:t>Recipients of state/federal funds</a:t>
            </a:r>
          </a:p>
          <a:p>
            <a:r>
              <a:rPr lang="en-US" sz="3200" dirty="0" smtClean="0"/>
              <a:t>Invitation from local CTE Program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Accurate equipment records maintained by the local district or consortium</a:t>
            </a:r>
          </a:p>
          <a:p>
            <a:r>
              <a:rPr lang="en-US" dirty="0" smtClean="0"/>
              <a:t>Adequate internal controls to account for location and custody of equipment</a:t>
            </a:r>
          </a:p>
          <a:p>
            <a:r>
              <a:rPr lang="en-US" dirty="0" smtClean="0"/>
              <a:t>Regular physical inventory of equipment</a:t>
            </a:r>
          </a:p>
          <a:p>
            <a:r>
              <a:rPr lang="en-US" dirty="0" smtClean="0"/>
              <a:t>Equipment purchased with Perkins funds clearly marked in recipient’s inventory</a:t>
            </a:r>
          </a:p>
          <a:p>
            <a:r>
              <a:rPr lang="en-US" dirty="0" smtClean="0"/>
              <a:t>Perkins-purchased equipment marked with sticker, tag, or other unique identifier</a:t>
            </a:r>
          </a:p>
          <a:p>
            <a:r>
              <a:rPr lang="en-US" dirty="0" smtClean="0"/>
              <a:t>OCCTE no longer maintains equipment inventory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school inventory policy…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school district policy?</a:t>
            </a:r>
          </a:p>
          <a:p>
            <a:r>
              <a:rPr lang="en-US" dirty="0" smtClean="0"/>
              <a:t>Does the procedure separate Perkins-purchased items from other items?</a:t>
            </a:r>
          </a:p>
          <a:p>
            <a:r>
              <a:rPr lang="en-US" dirty="0" smtClean="0"/>
              <a:t>How are </a:t>
            </a:r>
            <a:r>
              <a:rPr lang="en-US" dirty="0" smtClean="0"/>
              <a:t>Perkins-purchased items </a:t>
            </a:r>
            <a:r>
              <a:rPr lang="en-US" dirty="0" smtClean="0"/>
              <a:t> tracked? Are the items tagged?</a:t>
            </a:r>
          </a:p>
          <a:p>
            <a:r>
              <a:rPr lang="en-US" dirty="0" smtClean="0"/>
              <a:t>Is the equipment located where it is suppose to be?</a:t>
            </a:r>
          </a:p>
          <a:p>
            <a:r>
              <a:rPr lang="en-US" dirty="0" smtClean="0"/>
              <a:t>What procedure is used to dispose of equipment?</a:t>
            </a:r>
          </a:p>
          <a:p>
            <a:r>
              <a:rPr lang="en-US" dirty="0" smtClean="0"/>
              <a:t>OCCTE needs to facilitate disposition of any equipment funded with Perkins $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Analyze Perkins data</a:t>
            </a:r>
          </a:p>
          <a:p>
            <a:r>
              <a:rPr lang="en-US" dirty="0" smtClean="0"/>
              <a:t>PIP Progress report – December 1, 2011</a:t>
            </a:r>
          </a:p>
          <a:p>
            <a:r>
              <a:rPr lang="en-US" dirty="0" smtClean="0"/>
              <a:t>Contact Cluster Specialist with new budget request ideas then your consortium director</a:t>
            </a:r>
          </a:p>
          <a:p>
            <a:r>
              <a:rPr lang="en-US" dirty="0" smtClean="0"/>
              <a:t>Approved program app – March 1, 2012</a:t>
            </a:r>
          </a:p>
          <a:p>
            <a:r>
              <a:rPr lang="en-US" dirty="0" smtClean="0"/>
              <a:t>Data collection workshops/webinar – April 2012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Standards in Education &amp; Training, Hospitality &amp; Tourism, Human Services are </a:t>
            </a:r>
            <a:r>
              <a:rPr lang="en-US" u="sng" dirty="0" smtClean="0"/>
              <a:t>complete</a:t>
            </a:r>
            <a:endParaRPr lang="en-US" dirty="0" smtClean="0"/>
          </a:p>
          <a:p>
            <a:r>
              <a:rPr lang="en-US" dirty="0" smtClean="0"/>
              <a:t>New courses: Event Management, Food Technology</a:t>
            </a:r>
          </a:p>
          <a:p>
            <a:r>
              <a:rPr lang="en-US" u="sng" dirty="0" smtClean="0"/>
              <a:t>Middle School Standards</a:t>
            </a:r>
            <a:r>
              <a:rPr lang="en-US" dirty="0" smtClean="0"/>
              <a:t>: see respective Cluster DOE web page, use one assignment code, “Read Me First” is helpful</a:t>
            </a:r>
          </a:p>
          <a:p>
            <a:r>
              <a:rPr lang="en-US" dirty="0" smtClean="0"/>
              <a:t>Middle School Standards – include in approved program form, PRF system for Perkins data collection (is used for concentrator status but does not qualify for high school graduation)</a:t>
            </a:r>
          </a:p>
          <a:p>
            <a:r>
              <a:rPr lang="en-US" dirty="0" smtClean="0"/>
              <a:t>Foundational courses – standards in revision, review </a:t>
            </a:r>
            <a:r>
              <a:rPr lang="en-US" dirty="0" err="1" smtClean="0"/>
              <a:t>SY</a:t>
            </a:r>
            <a:r>
              <a:rPr lang="en-US" dirty="0" smtClean="0"/>
              <a:t> 2011-2012; pilot </a:t>
            </a:r>
            <a:r>
              <a:rPr lang="en-US" dirty="0" err="1" smtClean="0"/>
              <a:t>SY</a:t>
            </a:r>
            <a:r>
              <a:rPr lang="en-US" dirty="0" smtClean="0"/>
              <a:t> 2012-2013; implement </a:t>
            </a:r>
            <a:r>
              <a:rPr lang="en-US" dirty="0" err="1" smtClean="0"/>
              <a:t>SY</a:t>
            </a:r>
            <a:r>
              <a:rPr lang="en-US" dirty="0" smtClean="0"/>
              <a:t> 2013-2014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and that…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FCCLA Fall Leadership – teacher workshop – </a:t>
            </a:r>
            <a:r>
              <a:rPr lang="en-US" dirty="0" err="1" smtClean="0"/>
              <a:t>BHSU</a:t>
            </a:r>
            <a:r>
              <a:rPr lang="en-US" dirty="0" smtClean="0"/>
              <a:t> Hospitality &amp; Tourism focus (not culinary arts) </a:t>
            </a:r>
          </a:p>
          <a:p>
            <a:r>
              <a:rPr lang="en-US" dirty="0" smtClean="0"/>
              <a:t>Revised Bloom’s Taxonomy (RBT)</a:t>
            </a:r>
          </a:p>
          <a:p>
            <a:r>
              <a:rPr lang="en-US" dirty="0" smtClean="0"/>
              <a:t>Project based learning</a:t>
            </a:r>
          </a:p>
          <a:p>
            <a:r>
              <a:rPr lang="en-US" dirty="0" smtClean="0"/>
              <a:t>Charlotte Danielson – framework for teacher evaluations (Systems Change pre-conference)</a:t>
            </a:r>
          </a:p>
          <a:p>
            <a:r>
              <a:rPr lang="en-US" dirty="0" smtClean="0"/>
              <a:t>Future Educators Association (</a:t>
            </a:r>
            <a:r>
              <a:rPr lang="en-US" dirty="0" err="1" smtClean="0"/>
              <a:t>FEA</a:t>
            </a:r>
            <a:r>
              <a:rPr lang="en-US" dirty="0" smtClean="0"/>
              <a:t>) – new student organization for SD</a:t>
            </a:r>
          </a:p>
          <a:p>
            <a:r>
              <a:rPr lang="en-US" dirty="0" smtClean="0"/>
              <a:t>Instructional resources – focused on Web 2.0 tools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Improvement Progress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CTE </a:t>
            </a:r>
            <a:r>
              <a:rPr lang="en-US" dirty="0" smtClean="0"/>
              <a:t>A</a:t>
            </a:r>
            <a:r>
              <a:rPr lang="en-US" dirty="0" smtClean="0"/>
              <a:t>pproved </a:t>
            </a:r>
            <a:r>
              <a:rPr lang="en-US" dirty="0" smtClean="0"/>
              <a:t>P</a:t>
            </a:r>
            <a:r>
              <a:rPr lang="en-US" dirty="0" smtClean="0"/>
              <a:t>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Annual requirements of CTE Approved Programs</a:t>
            </a:r>
          </a:p>
          <a:p>
            <a:pPr lvl="1"/>
            <a:r>
              <a:rPr lang="en-US" sz="3200" dirty="0" smtClean="0"/>
              <a:t>Submit application (March 1, paperless, cc admin for signatures and sent via email)</a:t>
            </a:r>
          </a:p>
          <a:p>
            <a:pPr lvl="1"/>
            <a:r>
              <a:rPr lang="en-US" sz="3200" dirty="0" smtClean="0"/>
              <a:t>Participate in the Program Improvement Process (with paperless option)</a:t>
            </a:r>
          </a:p>
          <a:p>
            <a:pPr lvl="1"/>
            <a:r>
              <a:rPr lang="en-US" sz="3200" dirty="0" smtClean="0"/>
              <a:t>Participate in data collection process (online portal tied to Student Information System data)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Improvement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Mandatory Program Improvement Process participation</a:t>
            </a:r>
          </a:p>
          <a:p>
            <a:pPr lvl="1"/>
            <a:r>
              <a:rPr lang="en-US" sz="3600" dirty="0" smtClean="0"/>
              <a:t>All approved programs must participate in sessions at CTE Conference or via webinar.</a:t>
            </a:r>
          </a:p>
          <a:p>
            <a:pPr lvl="1"/>
            <a:r>
              <a:rPr lang="en-US" sz="3600" dirty="0" smtClean="0"/>
              <a:t>Nonparticipation will result in program disapproval in </a:t>
            </a:r>
            <a:r>
              <a:rPr lang="en-US" sz="3600" dirty="0" err="1" smtClean="0"/>
              <a:t>SY</a:t>
            </a:r>
            <a:r>
              <a:rPr lang="en-US" sz="3600" dirty="0" smtClean="0"/>
              <a:t> 2012-2013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Yearly opportunity to review progress and set goals</a:t>
            </a:r>
          </a:p>
          <a:p>
            <a:r>
              <a:rPr lang="en-US" sz="2800" dirty="0" smtClean="0"/>
              <a:t>Three year cycle of assessment and goal setting</a:t>
            </a:r>
          </a:p>
          <a:p>
            <a:pPr lvl="1"/>
            <a:r>
              <a:rPr lang="en-US" sz="2800" dirty="0" smtClean="0"/>
              <a:t>Program Improvement Instrument</a:t>
            </a:r>
          </a:p>
          <a:p>
            <a:pPr lvl="2"/>
            <a:r>
              <a:rPr lang="en-US" sz="2400" dirty="0" smtClean="0"/>
              <a:t>Longer, more in-depth self-assessment</a:t>
            </a:r>
          </a:p>
          <a:p>
            <a:pPr lvl="2"/>
            <a:r>
              <a:rPr lang="en-US" sz="2400" dirty="0" smtClean="0"/>
              <a:t>Year one of the cycle (</a:t>
            </a:r>
            <a:r>
              <a:rPr lang="en-US" sz="2400" dirty="0" smtClean="0"/>
              <a:t>2011-2012)</a:t>
            </a:r>
          </a:p>
          <a:p>
            <a:pPr lvl="1"/>
            <a:r>
              <a:rPr lang="en-US" sz="2800" dirty="0" smtClean="0"/>
              <a:t>Progress Report</a:t>
            </a:r>
          </a:p>
          <a:p>
            <a:pPr lvl="2"/>
            <a:r>
              <a:rPr lang="en-US" sz="2400" dirty="0" smtClean="0"/>
              <a:t>Shorter and designed to check development toward goals</a:t>
            </a:r>
          </a:p>
          <a:p>
            <a:pPr lvl="2"/>
            <a:r>
              <a:rPr lang="en-US" sz="2400" dirty="0" smtClean="0"/>
              <a:t>Years 2 and 3 of the cycle (2012-2013 &amp; 2013-2014)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First year programs or first year teachers in </a:t>
            </a:r>
            <a:r>
              <a:rPr lang="en-US" sz="3200" dirty="0" err="1" smtClean="0"/>
              <a:t>SY</a:t>
            </a:r>
            <a:r>
              <a:rPr lang="en-US" sz="3200" dirty="0" smtClean="0"/>
              <a:t> 2011-2012 will complete the long form – PIP</a:t>
            </a:r>
          </a:p>
          <a:p>
            <a:r>
              <a:rPr lang="en-US" sz="3200" dirty="0" smtClean="0"/>
              <a:t>Then in year 2 complete the short form – Progress Report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86</TotalTime>
  <Words>1211</Words>
  <Application>Microsoft Office PowerPoint</Application>
  <PresentationFormat>On-screen Show (4:3)</PresentationFormat>
  <Paragraphs>154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SD ACTE Summer Conference  Update</vt:lpstr>
      <vt:lpstr>New and Upcoming Projects</vt:lpstr>
      <vt:lpstr>Standards Development</vt:lpstr>
      <vt:lpstr>This and that…</vt:lpstr>
      <vt:lpstr>Program Improvement Progress</vt:lpstr>
      <vt:lpstr>CTE Approved Programs</vt:lpstr>
      <vt:lpstr>Program Improvement Process</vt:lpstr>
      <vt:lpstr>Program Improvement</vt:lpstr>
      <vt:lpstr>Program Improvement</vt:lpstr>
      <vt:lpstr>Making the Connections</vt:lpstr>
      <vt:lpstr>Approved Program Application Requirements</vt:lpstr>
      <vt:lpstr>Approved Programs of Study</vt:lpstr>
      <vt:lpstr>Syllabi Requirement</vt:lpstr>
      <vt:lpstr>Assignment Codes</vt:lpstr>
      <vt:lpstr>Analyzing Data</vt:lpstr>
      <vt:lpstr>Analyzing Data</vt:lpstr>
      <vt:lpstr>Analyzing Data</vt:lpstr>
      <vt:lpstr>Data: Now What?</vt:lpstr>
      <vt:lpstr>Annual Budget Requests</vt:lpstr>
      <vt:lpstr>Program Improvement Process</vt:lpstr>
      <vt:lpstr>Program Visits</vt:lpstr>
      <vt:lpstr>Inventory Controls</vt:lpstr>
      <vt:lpstr>Local school inventory policy…</vt:lpstr>
      <vt:lpstr>What now?</vt:lpstr>
      <vt:lpstr>Questions…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 ACTE Summer Conference  Update</dc:title>
  <dc:creator>D Wenzel</dc:creator>
  <cp:lastModifiedBy>D Wenzel</cp:lastModifiedBy>
  <cp:revision>9</cp:revision>
  <dcterms:created xsi:type="dcterms:W3CDTF">2011-08-01T00:20:55Z</dcterms:created>
  <dcterms:modified xsi:type="dcterms:W3CDTF">2011-08-01T01:47:01Z</dcterms:modified>
</cp:coreProperties>
</file>